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21"/>
  </p:notesMasterIdLst>
  <p:handoutMasterIdLst>
    <p:handoutMasterId r:id="rId22"/>
  </p:handoutMasterIdLst>
  <p:sldIdLst>
    <p:sldId id="266" r:id="rId2"/>
    <p:sldId id="267" r:id="rId3"/>
    <p:sldId id="317" r:id="rId4"/>
    <p:sldId id="323" r:id="rId5"/>
    <p:sldId id="269" r:id="rId6"/>
    <p:sldId id="311" r:id="rId7"/>
    <p:sldId id="312" r:id="rId8"/>
    <p:sldId id="313" r:id="rId9"/>
    <p:sldId id="324" r:id="rId10"/>
    <p:sldId id="314" r:id="rId11"/>
    <p:sldId id="318" r:id="rId12"/>
    <p:sldId id="319" r:id="rId13"/>
    <p:sldId id="320" r:id="rId14"/>
    <p:sldId id="308" r:id="rId15"/>
    <p:sldId id="315" r:id="rId16"/>
    <p:sldId id="316" r:id="rId17"/>
    <p:sldId id="289" r:id="rId18"/>
    <p:sldId id="325" r:id="rId19"/>
    <p:sldId id="326" r:id="rId20"/>
  </p:sldIdLst>
  <p:sldSz cx="9144000" cy="6858000" type="screen4x3"/>
  <p:notesSz cx="6781800" cy="90678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88" autoAdjust="0"/>
    <p:restoredTop sz="94660"/>
  </p:normalViewPr>
  <p:slideViewPr>
    <p:cSldViewPr>
      <p:cViewPr varScale="1">
        <p:scale>
          <a:sx n="103" d="100"/>
          <a:sy n="103" d="100"/>
        </p:scale>
        <p:origin x="654" y="7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53390"/>
          </a:xfrm>
          <a:prstGeom prst="rect">
            <a:avLst/>
          </a:prstGeom>
        </p:spPr>
        <p:txBody>
          <a:bodyPr vert="horz" lIns="90551" tIns="45275" rIns="90551" bIns="45275" rtlCol="0"/>
          <a:lstStyle>
            <a:lvl1pPr algn="l">
              <a:defRPr sz="1200"/>
            </a:lvl1pPr>
          </a:lstStyle>
          <a:p>
            <a:endParaRPr lang="en-US"/>
          </a:p>
        </p:txBody>
      </p:sp>
      <p:sp>
        <p:nvSpPr>
          <p:cNvPr id="3" name="Date Placeholder 2"/>
          <p:cNvSpPr>
            <a:spLocks noGrp="1"/>
          </p:cNvSpPr>
          <p:nvPr>
            <p:ph type="dt" sz="quarter" idx="1"/>
          </p:nvPr>
        </p:nvSpPr>
        <p:spPr>
          <a:xfrm>
            <a:off x="3841451" y="0"/>
            <a:ext cx="2938780" cy="453390"/>
          </a:xfrm>
          <a:prstGeom prst="rect">
            <a:avLst/>
          </a:prstGeom>
        </p:spPr>
        <p:txBody>
          <a:bodyPr vert="horz" lIns="90551" tIns="45275" rIns="90551" bIns="45275" rtlCol="0"/>
          <a:lstStyle>
            <a:lvl1pPr algn="r">
              <a:defRPr sz="1200"/>
            </a:lvl1pPr>
          </a:lstStyle>
          <a:p>
            <a:fld id="{3C8F1A61-6338-41A3-9434-E35D8575AE2E}" type="datetimeFigureOut">
              <a:rPr lang="en-US" smtClean="0"/>
              <a:t>3/16/2016</a:t>
            </a:fld>
            <a:endParaRPr lang="en-US"/>
          </a:p>
        </p:txBody>
      </p:sp>
      <p:sp>
        <p:nvSpPr>
          <p:cNvPr id="4" name="Footer Placeholder 3"/>
          <p:cNvSpPr>
            <a:spLocks noGrp="1"/>
          </p:cNvSpPr>
          <p:nvPr>
            <p:ph type="ftr" sz="quarter" idx="2"/>
          </p:nvPr>
        </p:nvSpPr>
        <p:spPr>
          <a:xfrm>
            <a:off x="0" y="8612837"/>
            <a:ext cx="2938780" cy="453390"/>
          </a:xfrm>
          <a:prstGeom prst="rect">
            <a:avLst/>
          </a:prstGeom>
        </p:spPr>
        <p:txBody>
          <a:bodyPr vert="horz" lIns="90551" tIns="45275" rIns="90551" bIns="45275" rtlCol="0" anchor="b"/>
          <a:lstStyle>
            <a:lvl1pPr algn="l">
              <a:defRPr sz="1200"/>
            </a:lvl1pPr>
          </a:lstStyle>
          <a:p>
            <a:endParaRPr lang="en-US"/>
          </a:p>
        </p:txBody>
      </p:sp>
      <p:sp>
        <p:nvSpPr>
          <p:cNvPr id="5" name="Slide Number Placeholder 4"/>
          <p:cNvSpPr>
            <a:spLocks noGrp="1"/>
          </p:cNvSpPr>
          <p:nvPr>
            <p:ph type="sldNum" sz="quarter" idx="3"/>
          </p:nvPr>
        </p:nvSpPr>
        <p:spPr>
          <a:xfrm>
            <a:off x="3841451" y="8612837"/>
            <a:ext cx="2938780" cy="453390"/>
          </a:xfrm>
          <a:prstGeom prst="rect">
            <a:avLst/>
          </a:prstGeom>
        </p:spPr>
        <p:txBody>
          <a:bodyPr vert="horz" lIns="90551" tIns="45275" rIns="90551" bIns="45275" rtlCol="0" anchor="b"/>
          <a:lstStyle>
            <a:lvl1pPr algn="r">
              <a:defRPr sz="1200"/>
            </a:lvl1pPr>
          </a:lstStyle>
          <a:p>
            <a:fld id="{517DDAB5-7694-4AA5-BDA7-03247EC760F2}" type="slidenum">
              <a:rPr lang="en-US" smtClean="0"/>
              <a:t>‹#›</a:t>
            </a:fld>
            <a:endParaRPr lang="en-US"/>
          </a:p>
        </p:txBody>
      </p:sp>
    </p:spTree>
    <p:extLst>
      <p:ext uri="{BB962C8B-B14F-4D97-AF65-F5344CB8AC3E}">
        <p14:creationId xmlns:p14="http://schemas.microsoft.com/office/powerpoint/2010/main" val="1121906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53390"/>
          </a:xfrm>
          <a:prstGeom prst="rect">
            <a:avLst/>
          </a:prstGeom>
        </p:spPr>
        <p:txBody>
          <a:bodyPr vert="horz" lIns="90551" tIns="45275" rIns="90551" bIns="45275" rtlCol="0"/>
          <a:lstStyle>
            <a:lvl1pPr algn="l">
              <a:defRPr sz="1200"/>
            </a:lvl1pPr>
          </a:lstStyle>
          <a:p>
            <a:endParaRPr lang="en-US"/>
          </a:p>
        </p:txBody>
      </p:sp>
      <p:sp>
        <p:nvSpPr>
          <p:cNvPr id="3" name="Date Placeholder 2"/>
          <p:cNvSpPr>
            <a:spLocks noGrp="1"/>
          </p:cNvSpPr>
          <p:nvPr>
            <p:ph type="dt" idx="1"/>
          </p:nvPr>
        </p:nvSpPr>
        <p:spPr>
          <a:xfrm>
            <a:off x="3841451" y="0"/>
            <a:ext cx="2938780" cy="453390"/>
          </a:xfrm>
          <a:prstGeom prst="rect">
            <a:avLst/>
          </a:prstGeom>
        </p:spPr>
        <p:txBody>
          <a:bodyPr vert="horz" lIns="90551" tIns="45275" rIns="90551" bIns="45275" rtlCol="0"/>
          <a:lstStyle>
            <a:lvl1pPr algn="r">
              <a:defRPr sz="1200"/>
            </a:lvl1pPr>
          </a:lstStyle>
          <a:p>
            <a:fld id="{5D62542C-C5D2-4035-A2FE-5C4FA931C8EC}" type="datetimeFigureOut">
              <a:rPr lang="en-US" smtClean="0"/>
              <a:t>3/16/2016</a:t>
            </a:fld>
            <a:endParaRPr lang="en-US"/>
          </a:p>
        </p:txBody>
      </p:sp>
      <p:sp>
        <p:nvSpPr>
          <p:cNvPr id="4" name="Slide Image Placeholder 3"/>
          <p:cNvSpPr>
            <a:spLocks noGrp="1" noRot="1" noChangeAspect="1"/>
          </p:cNvSpPr>
          <p:nvPr>
            <p:ph type="sldImg" idx="2"/>
          </p:nvPr>
        </p:nvSpPr>
        <p:spPr>
          <a:xfrm>
            <a:off x="1123950" y="679450"/>
            <a:ext cx="4533900" cy="3400425"/>
          </a:xfrm>
          <a:prstGeom prst="rect">
            <a:avLst/>
          </a:prstGeom>
          <a:noFill/>
          <a:ln w="12700">
            <a:solidFill>
              <a:prstClr val="black"/>
            </a:solidFill>
          </a:ln>
        </p:spPr>
        <p:txBody>
          <a:bodyPr vert="horz" lIns="90551" tIns="45275" rIns="90551" bIns="45275" rtlCol="0" anchor="ctr"/>
          <a:lstStyle/>
          <a:p>
            <a:endParaRPr lang="en-US"/>
          </a:p>
        </p:txBody>
      </p:sp>
      <p:sp>
        <p:nvSpPr>
          <p:cNvPr id="5" name="Notes Placeholder 4"/>
          <p:cNvSpPr>
            <a:spLocks noGrp="1"/>
          </p:cNvSpPr>
          <p:nvPr>
            <p:ph type="body" sz="quarter" idx="3"/>
          </p:nvPr>
        </p:nvSpPr>
        <p:spPr>
          <a:xfrm>
            <a:off x="678180" y="4307205"/>
            <a:ext cx="5425440" cy="4080510"/>
          </a:xfrm>
          <a:prstGeom prst="rect">
            <a:avLst/>
          </a:prstGeom>
        </p:spPr>
        <p:txBody>
          <a:bodyPr vert="horz" lIns="90551" tIns="45275" rIns="90551" bIns="4527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12837"/>
            <a:ext cx="2938780" cy="453390"/>
          </a:xfrm>
          <a:prstGeom prst="rect">
            <a:avLst/>
          </a:prstGeom>
        </p:spPr>
        <p:txBody>
          <a:bodyPr vert="horz" lIns="90551" tIns="45275" rIns="90551" bIns="45275" rtlCol="0" anchor="b"/>
          <a:lstStyle>
            <a:lvl1pPr algn="l">
              <a:defRPr sz="1200"/>
            </a:lvl1pPr>
          </a:lstStyle>
          <a:p>
            <a:endParaRPr lang="en-US"/>
          </a:p>
        </p:txBody>
      </p:sp>
      <p:sp>
        <p:nvSpPr>
          <p:cNvPr id="7" name="Slide Number Placeholder 6"/>
          <p:cNvSpPr>
            <a:spLocks noGrp="1"/>
          </p:cNvSpPr>
          <p:nvPr>
            <p:ph type="sldNum" sz="quarter" idx="5"/>
          </p:nvPr>
        </p:nvSpPr>
        <p:spPr>
          <a:xfrm>
            <a:off x="3841451" y="8612837"/>
            <a:ext cx="2938780" cy="453390"/>
          </a:xfrm>
          <a:prstGeom prst="rect">
            <a:avLst/>
          </a:prstGeom>
        </p:spPr>
        <p:txBody>
          <a:bodyPr vert="horz" lIns="90551" tIns="45275" rIns="90551" bIns="45275" rtlCol="0" anchor="b"/>
          <a:lstStyle>
            <a:lvl1pPr algn="r">
              <a:defRPr sz="1200"/>
            </a:lvl1pPr>
          </a:lstStyle>
          <a:p>
            <a:fld id="{C0D3EB4D-48DA-482A-A7BC-DDC4DC6C9531}" type="slidenum">
              <a:rPr lang="en-US" smtClean="0"/>
              <a:t>‹#›</a:t>
            </a:fld>
            <a:endParaRPr lang="en-US"/>
          </a:p>
        </p:txBody>
      </p:sp>
    </p:spTree>
    <p:extLst>
      <p:ext uri="{BB962C8B-B14F-4D97-AF65-F5344CB8AC3E}">
        <p14:creationId xmlns:p14="http://schemas.microsoft.com/office/powerpoint/2010/main" val="3068858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D3EB4D-48DA-482A-A7BC-DDC4DC6C9531}" type="slidenum">
              <a:rPr lang="en-US" smtClean="0"/>
              <a:t>1</a:t>
            </a:fld>
            <a:endParaRPr lang="en-US"/>
          </a:p>
        </p:txBody>
      </p:sp>
    </p:spTree>
    <p:extLst>
      <p:ext uri="{BB962C8B-B14F-4D97-AF65-F5344CB8AC3E}">
        <p14:creationId xmlns:p14="http://schemas.microsoft.com/office/powerpoint/2010/main" val="3205586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12</a:t>
            </a:fld>
            <a:endParaRPr lang="en-US" dirty="0"/>
          </a:p>
        </p:txBody>
      </p:sp>
    </p:spTree>
    <p:extLst>
      <p:ext uri="{BB962C8B-B14F-4D97-AF65-F5344CB8AC3E}">
        <p14:creationId xmlns:p14="http://schemas.microsoft.com/office/powerpoint/2010/main" val="2536673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14</a:t>
            </a:fld>
            <a:endParaRPr lang="en-US" dirty="0"/>
          </a:p>
        </p:txBody>
      </p:sp>
    </p:spTree>
    <p:extLst>
      <p:ext uri="{BB962C8B-B14F-4D97-AF65-F5344CB8AC3E}">
        <p14:creationId xmlns:p14="http://schemas.microsoft.com/office/powerpoint/2010/main" val="2482267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15</a:t>
            </a:fld>
            <a:endParaRPr lang="en-US" dirty="0"/>
          </a:p>
        </p:txBody>
      </p:sp>
    </p:spTree>
    <p:extLst>
      <p:ext uri="{BB962C8B-B14F-4D97-AF65-F5344CB8AC3E}">
        <p14:creationId xmlns:p14="http://schemas.microsoft.com/office/powerpoint/2010/main" val="2482267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16</a:t>
            </a:fld>
            <a:endParaRPr lang="en-US" dirty="0"/>
          </a:p>
        </p:txBody>
      </p:sp>
    </p:spTree>
    <p:extLst>
      <p:ext uri="{BB962C8B-B14F-4D97-AF65-F5344CB8AC3E}">
        <p14:creationId xmlns:p14="http://schemas.microsoft.com/office/powerpoint/2010/main" val="24822676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D3EB4D-48DA-482A-A7BC-DDC4DC6C9531}" type="slidenum">
              <a:rPr lang="en-US" smtClean="0"/>
              <a:t>17</a:t>
            </a:fld>
            <a:endParaRPr lang="en-US"/>
          </a:p>
        </p:txBody>
      </p:sp>
    </p:spTree>
    <p:extLst>
      <p:ext uri="{BB962C8B-B14F-4D97-AF65-F5344CB8AC3E}">
        <p14:creationId xmlns:p14="http://schemas.microsoft.com/office/powerpoint/2010/main" val="3037840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2</a:t>
            </a:fld>
            <a:endParaRPr lang="en-US" dirty="0"/>
          </a:p>
        </p:txBody>
      </p:sp>
    </p:spTree>
    <p:extLst>
      <p:ext uri="{BB962C8B-B14F-4D97-AF65-F5344CB8AC3E}">
        <p14:creationId xmlns:p14="http://schemas.microsoft.com/office/powerpoint/2010/main" val="981699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3</a:t>
            </a:fld>
            <a:endParaRPr lang="en-US" dirty="0"/>
          </a:p>
        </p:txBody>
      </p:sp>
    </p:spTree>
    <p:extLst>
      <p:ext uri="{BB962C8B-B14F-4D97-AF65-F5344CB8AC3E}">
        <p14:creationId xmlns:p14="http://schemas.microsoft.com/office/powerpoint/2010/main" val="2536673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5</a:t>
            </a:fld>
            <a:endParaRPr lang="en-US" dirty="0"/>
          </a:p>
        </p:txBody>
      </p:sp>
    </p:spTree>
    <p:extLst>
      <p:ext uri="{BB962C8B-B14F-4D97-AF65-F5344CB8AC3E}">
        <p14:creationId xmlns:p14="http://schemas.microsoft.com/office/powerpoint/2010/main" val="2536673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6</a:t>
            </a:fld>
            <a:endParaRPr lang="en-US" dirty="0"/>
          </a:p>
        </p:txBody>
      </p:sp>
    </p:spTree>
    <p:extLst>
      <p:ext uri="{BB962C8B-B14F-4D97-AF65-F5344CB8AC3E}">
        <p14:creationId xmlns:p14="http://schemas.microsoft.com/office/powerpoint/2010/main" val="2536673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7</a:t>
            </a:fld>
            <a:endParaRPr lang="en-US" dirty="0"/>
          </a:p>
        </p:txBody>
      </p:sp>
    </p:spTree>
    <p:extLst>
      <p:ext uri="{BB962C8B-B14F-4D97-AF65-F5344CB8AC3E}">
        <p14:creationId xmlns:p14="http://schemas.microsoft.com/office/powerpoint/2010/main" val="2536673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8</a:t>
            </a:fld>
            <a:endParaRPr lang="en-US" dirty="0"/>
          </a:p>
        </p:txBody>
      </p:sp>
    </p:spTree>
    <p:extLst>
      <p:ext uri="{BB962C8B-B14F-4D97-AF65-F5344CB8AC3E}">
        <p14:creationId xmlns:p14="http://schemas.microsoft.com/office/powerpoint/2010/main" val="2536673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10</a:t>
            </a:fld>
            <a:endParaRPr lang="en-US" dirty="0"/>
          </a:p>
        </p:txBody>
      </p:sp>
    </p:spTree>
    <p:extLst>
      <p:ext uri="{BB962C8B-B14F-4D97-AF65-F5344CB8AC3E}">
        <p14:creationId xmlns:p14="http://schemas.microsoft.com/office/powerpoint/2010/main" val="2536673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D3EB4D-48DA-482A-A7BC-DDC4DC6C9531}" type="slidenum">
              <a:rPr lang="en-US" smtClean="0"/>
              <a:t>11</a:t>
            </a:fld>
            <a:endParaRPr lang="en-US" dirty="0"/>
          </a:p>
        </p:txBody>
      </p:sp>
    </p:spTree>
    <p:extLst>
      <p:ext uri="{BB962C8B-B14F-4D97-AF65-F5344CB8AC3E}">
        <p14:creationId xmlns:p14="http://schemas.microsoft.com/office/powerpoint/2010/main" val="2536673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E8EDCA8-AFD2-4B54-95BB-A04135D62CBB}" type="datetime1">
              <a:rPr lang="en-US" smtClean="0"/>
              <a:pPr/>
              <a:t>3/16/2016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FCBAA1B-A692-4D9C-B53E-AF572BB9438C}"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50006C-F69D-4648-99F6-58A31602E7A0}" type="datetime1">
              <a:rPr lang="en-US" smtClean="0"/>
              <a:pPr/>
              <a:t>3/16/2016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7BA1AF6-1626-4428-9C66-2BC4C9BB65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D08C0C-4336-4788-BF20-85CACDD361F1}" type="datetime1">
              <a:rPr lang="en-US" smtClean="0"/>
              <a:pPr/>
              <a:t>3/16/2016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C5B7D90-BAD0-4139-9384-6D99B2B4FE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C90F53-6B36-46D4-862D-2C6B679D9BC6}" type="datetime1">
              <a:rPr lang="en-US" smtClean="0"/>
              <a:pPr/>
              <a:t>3/16/2016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D82F5DC-DBBF-428A-91A2-235D14CBA4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06D933-034A-4F3F-88F8-82B85206DAAB}" type="datetime1">
              <a:rPr lang="en-US" smtClean="0"/>
              <a:pPr/>
              <a:t>3/16/2016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D0DAA04-F15A-4F30-AE27-A2361D0CE84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C69AE53-1C93-46A0-8BC9-F0142EBC59C0}" type="datetime1">
              <a:rPr lang="en-US" smtClean="0"/>
              <a:pPr/>
              <a:t>3/16/2016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9894E7B2-9E64-4AC7-BE64-F1574E08B3A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1F5A5B-E9E6-4E04-AE83-D3E157C06E20}" type="datetime1">
              <a:rPr lang="en-US" smtClean="0"/>
              <a:pPr/>
              <a:t>3/16/2016</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B0E0BBB6-526B-41AC-B759-13FBCABA3F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5079F2-4F0D-4982-BE6D-8CAC096A4C3F}" type="datetime1">
              <a:rPr lang="en-US" smtClean="0"/>
              <a:pPr/>
              <a:t>3/16/2016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71D9100-31AF-463E-9C2E-D28B799178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31D19-DF57-4F1D-9B74-558093E795E9}" type="datetime1">
              <a:rPr lang="en-US" smtClean="0"/>
              <a:pPr/>
              <a:t>3/16/2016</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7CC9D2F7-C9E1-493C-BE39-FE56BEA64B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A5A19A7-BFD3-4B5D-85FA-09B969677728}" type="datetime1">
              <a:rPr lang="en-US" smtClean="0"/>
              <a:pPr/>
              <a:t>3/16/2016</a:t>
            </a:fld>
            <a:endParaRPr lang="en-US"/>
          </a:p>
        </p:txBody>
      </p:sp>
      <p:sp>
        <p:nvSpPr>
          <p:cNvPr id="7" name="Slide Number Placeholder 6"/>
          <p:cNvSpPr>
            <a:spLocks noGrp="1"/>
          </p:cNvSpPr>
          <p:nvPr>
            <p:ph type="sldNum" sz="quarter" idx="12"/>
          </p:nvPr>
        </p:nvSpPr>
        <p:spPr/>
        <p:txBody>
          <a:bodyPr/>
          <a:lstStyle/>
          <a:p>
            <a:fld id="{FFCCA135-039E-4947-8B9E-172D3C6378EC}"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ACB8CA-F057-4C00-8F31-349B86C1E695}" type="datetime1">
              <a:rPr lang="en-US" smtClean="0"/>
              <a:pPr/>
              <a:t>3/16/2016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p:txBody>
          <a:bodyPr/>
          <a:lstStyle/>
          <a:p>
            <a:fld id="{5FEE6495-2D2B-4447-BCE1-55E7FC15F4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03F8F4A-D15C-4972-87D5-22C825D9EE09}" type="datetime1">
              <a:rPr lang="en-US" smtClean="0"/>
              <a:pPr/>
              <a:t>3/16/2016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038DFA5-AB36-4055-955F-E46C11B3D9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atin typeface="Cooper Black" charset="0"/>
              </a:rPr>
              <a:t/>
            </a:r>
            <a:br>
              <a:rPr lang="en-US" sz="4000" b="1" dirty="0" smtClean="0">
                <a:latin typeface="Cooper Black" charset="0"/>
              </a:rPr>
            </a:br>
            <a:r>
              <a:rPr lang="en-US" sz="4000" b="1" dirty="0">
                <a:latin typeface="Cooper Black" charset="0"/>
              </a:rPr>
              <a:t/>
            </a:r>
            <a:br>
              <a:rPr lang="en-US" sz="4000" b="1" dirty="0">
                <a:latin typeface="Cooper Black" charset="0"/>
              </a:rPr>
            </a:br>
            <a:r>
              <a:rPr lang="en-US" sz="4000" b="1" dirty="0" smtClean="0">
                <a:latin typeface="Cooper Black" charset="0"/>
              </a:rPr>
              <a:t>Welcome to Arabic Level I</a:t>
            </a:r>
            <a:br>
              <a:rPr lang="en-US" sz="4000" b="1" dirty="0" smtClean="0">
                <a:latin typeface="Cooper Black" charset="0"/>
              </a:rPr>
            </a:br>
            <a:r>
              <a:rPr lang="en-US" sz="4000" b="1" dirty="0" smtClean="0">
                <a:latin typeface="Cooper Black" charset="0"/>
              </a:rPr>
              <a:t>by </a:t>
            </a:r>
            <a:r>
              <a:rPr lang="en-US" sz="4000" b="1" dirty="0" err="1" smtClean="0">
                <a:latin typeface="Cooper Black" charset="0"/>
              </a:rPr>
              <a:t>Kurzban</a:t>
            </a:r>
            <a:endParaRPr lang="en-US" sz="4000" b="1" dirty="0" smtClean="0">
              <a:latin typeface="Cooper Black" charset="0"/>
            </a:endParaRPr>
          </a:p>
        </p:txBody>
      </p:sp>
      <p:sp>
        <p:nvSpPr>
          <p:cNvPr id="3" name="Content Placeholder 2"/>
          <p:cNvSpPr>
            <a:spLocks noGrp="1"/>
          </p:cNvSpPr>
          <p:nvPr>
            <p:ph idx="1"/>
          </p:nvPr>
        </p:nvSpPr>
        <p:spPr>
          <a:xfrm>
            <a:off x="838200" y="990600"/>
            <a:ext cx="7520940" cy="3579849"/>
          </a:xfrm>
        </p:spPr>
        <p:txBody>
          <a:bodyPr>
            <a:normAutofit/>
          </a:bodyPr>
          <a:lstStyle/>
          <a:p>
            <a:pPr marL="0" indent="0">
              <a:buFont typeface="Arial" charset="0"/>
              <a:buNone/>
            </a:pPr>
            <a:endParaRPr lang="en-US" smtClean="0"/>
          </a:p>
          <a:p>
            <a:pPr marL="0" indent="0"/>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sz="4000" dirty="0" smtClean="0"/>
              <a:t/>
            </a:r>
            <a:br>
              <a:rPr lang="en-US" sz="4000" dirty="0" smtClean="0"/>
            </a:br>
            <a:r>
              <a:rPr lang="en-US" sz="4000" dirty="0" smtClean="0"/>
              <a:t>Lesson 1</a:t>
            </a:r>
            <a:r>
              <a:rPr lang="en-US" dirty="0"/>
              <a:t>9</a:t>
            </a:r>
            <a:r>
              <a:rPr lang="en-US" sz="4000" dirty="0" smtClean="0"/>
              <a:t>:</a:t>
            </a:r>
          </a:p>
        </p:txBody>
      </p:sp>
      <p:sp>
        <p:nvSpPr>
          <p:cNvPr id="4" name="Content Placeholder 3"/>
          <p:cNvSpPr>
            <a:spLocks noGrp="1"/>
          </p:cNvSpPr>
          <p:nvPr>
            <p:ph idx="1"/>
          </p:nvPr>
        </p:nvSpPr>
        <p:spPr>
          <a:xfrm>
            <a:off x="609600" y="2133600"/>
            <a:ext cx="8229600" cy="4525963"/>
          </a:xfrm>
        </p:spPr>
        <p:txBody>
          <a:bodyPr>
            <a:normAutofit/>
          </a:bodyPr>
          <a:lstStyle/>
          <a:p>
            <a:pPr marL="0" indent="0" algn="ctr">
              <a:lnSpc>
                <a:spcPct val="90000"/>
              </a:lnSpc>
              <a:buFont typeface="Arial" charset="0"/>
              <a:buNone/>
            </a:pPr>
            <a:endParaRPr lang="en-US" sz="3000" dirty="0" smtClean="0"/>
          </a:p>
          <a:p>
            <a:pPr marL="0" indent="0" algn="ctr">
              <a:lnSpc>
                <a:spcPct val="90000"/>
              </a:lnSpc>
              <a:buFont typeface="Arial" charset="0"/>
              <a:buNone/>
            </a:pPr>
            <a:r>
              <a:rPr lang="en-US" sz="3000" dirty="0" smtClean="0"/>
              <a:t>Egyptian:________________________</a:t>
            </a:r>
            <a:r>
              <a:rPr lang="ar-AE" sz="3000" dirty="0" smtClean="0"/>
              <a:t>مصر</a:t>
            </a:r>
            <a:endParaRPr lang="en-US" sz="3000" dirty="0" smtClean="0"/>
          </a:p>
          <a:p>
            <a:pPr marL="0" indent="0" algn="ctr">
              <a:lnSpc>
                <a:spcPct val="90000"/>
              </a:lnSpc>
              <a:buFont typeface="Arial" charset="0"/>
              <a:buNone/>
            </a:pPr>
            <a:endParaRPr lang="en-US" sz="3000" dirty="0" smtClean="0"/>
          </a:p>
          <a:p>
            <a:pPr marL="0" indent="0" algn="ctr">
              <a:lnSpc>
                <a:spcPct val="90000"/>
              </a:lnSpc>
              <a:buFont typeface="Arial" charset="0"/>
              <a:buNone/>
            </a:pPr>
            <a:r>
              <a:rPr lang="en-US" sz="3000" dirty="0" smtClean="0"/>
              <a:t>Now say, he is from Egypt:</a:t>
            </a:r>
          </a:p>
          <a:p>
            <a:pPr marL="0" indent="0" algn="ctr">
              <a:lnSpc>
                <a:spcPct val="90000"/>
              </a:lnSpc>
              <a:buFont typeface="Arial" charset="0"/>
              <a:buNone/>
            </a:pPr>
            <a:endParaRPr lang="en-US" sz="3000" dirty="0"/>
          </a:p>
          <a:p>
            <a:pPr marL="0" indent="0" algn="ctr">
              <a:lnSpc>
                <a:spcPct val="90000"/>
              </a:lnSpc>
              <a:buFont typeface="Arial" charset="0"/>
              <a:buNone/>
            </a:pPr>
            <a:r>
              <a:rPr lang="en-US" sz="3000" dirty="0" smtClean="0"/>
              <a:t>____________________________</a:t>
            </a:r>
          </a:p>
          <a:p>
            <a:pPr marL="0" indent="0" algn="ctr">
              <a:lnSpc>
                <a:spcPct val="90000"/>
              </a:lnSpc>
              <a:buFont typeface="Arial" charset="0"/>
              <a:buNone/>
            </a:pPr>
            <a:endParaRPr lang="en-US" sz="3000" dirty="0" smtClean="0"/>
          </a:p>
          <a:p>
            <a:pPr marL="0" indent="0" algn="ctr">
              <a:lnSpc>
                <a:spcPct val="90000"/>
              </a:lnSpc>
              <a:buFont typeface="Arial" charset="0"/>
              <a:buNone/>
            </a:pPr>
            <a:r>
              <a:rPr lang="en-US" sz="3000" dirty="0" smtClean="0"/>
              <a:t>Tunisian: ______________________</a:t>
            </a:r>
            <a:r>
              <a:rPr lang="ar-AE" sz="3000" dirty="0" smtClean="0"/>
              <a:t>تونِس</a:t>
            </a:r>
            <a:endParaRPr lang="en-US" sz="3000" dirty="0"/>
          </a:p>
        </p:txBody>
      </p:sp>
    </p:spTree>
    <p:extLst>
      <p:ext uri="{BB962C8B-B14F-4D97-AF65-F5344CB8AC3E}">
        <p14:creationId xmlns:p14="http://schemas.microsoft.com/office/powerpoint/2010/main" val="3168842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4" name="Content Placeholder 3"/>
          <p:cNvSpPr>
            <a:spLocks noGrp="1"/>
          </p:cNvSpPr>
          <p:nvPr>
            <p:ph idx="1"/>
          </p:nvPr>
        </p:nvSpPr>
        <p:spPr>
          <a:xfrm>
            <a:off x="533400" y="1447800"/>
            <a:ext cx="8229600" cy="4525963"/>
          </a:xfrm>
        </p:spPr>
        <p:txBody>
          <a:bodyPr>
            <a:normAutofit/>
          </a:bodyPr>
          <a:lstStyle/>
          <a:p>
            <a:pPr marL="0" indent="0">
              <a:lnSpc>
                <a:spcPct val="90000"/>
              </a:lnSpc>
              <a:buFont typeface="Arial" charset="0"/>
              <a:buNone/>
            </a:pPr>
            <a:endParaRPr lang="en-US" sz="3000" dirty="0" smtClean="0"/>
          </a:p>
          <a:p>
            <a:pPr marL="0" indent="0" algn="ctr">
              <a:lnSpc>
                <a:spcPct val="90000"/>
              </a:lnSpc>
              <a:buFont typeface="Arial" charset="0"/>
              <a:buNone/>
            </a:pPr>
            <a:endParaRPr lang="en-US" sz="3000" dirty="0"/>
          </a:p>
          <a:p>
            <a:pPr marL="0" indent="0" algn="ctr">
              <a:lnSpc>
                <a:spcPct val="90000"/>
              </a:lnSpc>
              <a:buFont typeface="Arial" charset="0"/>
              <a:buNone/>
            </a:pPr>
            <a:r>
              <a:rPr lang="en-US" sz="3000" dirty="0" smtClean="0"/>
              <a:t>French: </a:t>
            </a:r>
            <a:r>
              <a:rPr lang="ar-AE" sz="3000" dirty="0"/>
              <a:t>فَرَنْسا ________&gt;فَرَنسيّ</a:t>
            </a:r>
            <a:endParaRPr lang="en-US" sz="3000" dirty="0"/>
          </a:p>
          <a:p>
            <a:pPr marL="0" indent="0">
              <a:lnSpc>
                <a:spcPct val="90000"/>
              </a:lnSpc>
              <a:buFont typeface="Arial" charset="0"/>
              <a:buNone/>
            </a:pPr>
            <a:endParaRPr lang="en-US" sz="3000" dirty="0"/>
          </a:p>
        </p:txBody>
      </p:sp>
      <p:sp>
        <p:nvSpPr>
          <p:cNvPr id="3" name="Title 2"/>
          <p:cNvSpPr>
            <a:spLocks noGrp="1"/>
          </p:cNvSpPr>
          <p:nvPr>
            <p:ph type="title"/>
          </p:nvPr>
        </p:nvSpPr>
        <p:spPr>
          <a:xfrm>
            <a:off x="1219200" y="990600"/>
            <a:ext cx="7024744" cy="1143000"/>
          </a:xfrm>
        </p:spPr>
        <p:txBody>
          <a:bodyPr>
            <a:normAutofit fontScale="90000"/>
          </a:bodyPr>
          <a:lstStyle/>
          <a:p>
            <a:r>
              <a:rPr lang="en-US" dirty="0" smtClean="0"/>
              <a:t>If a noun ends with a ta </a:t>
            </a:r>
            <a:r>
              <a:rPr lang="en-US" dirty="0" err="1" smtClean="0"/>
              <a:t>marbuta</a:t>
            </a:r>
            <a:r>
              <a:rPr lang="en-US" dirty="0" smtClean="0"/>
              <a:t> or </a:t>
            </a:r>
            <a:r>
              <a:rPr lang="en-US" dirty="0" err="1" smtClean="0"/>
              <a:t>alif</a:t>
            </a:r>
            <a:r>
              <a:rPr lang="en-US" dirty="0" smtClean="0"/>
              <a:t>, drop them and add </a:t>
            </a:r>
            <a:r>
              <a:rPr lang="en-US" dirty="0" err="1" smtClean="0"/>
              <a:t>yaa</a:t>
            </a:r>
            <a:endParaRPr lang="en-US" dirty="0"/>
          </a:p>
        </p:txBody>
      </p:sp>
    </p:spTree>
    <p:extLst>
      <p:ext uri="{BB962C8B-B14F-4D97-AF65-F5344CB8AC3E}">
        <p14:creationId xmlns:p14="http://schemas.microsoft.com/office/powerpoint/2010/main" val="2882022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sz="4000" dirty="0" smtClean="0"/>
              <a:t/>
            </a:r>
            <a:br>
              <a:rPr lang="en-US" sz="4000" dirty="0" smtClean="0"/>
            </a:br>
            <a:r>
              <a:rPr lang="en-US" sz="4000" dirty="0" smtClean="0"/>
              <a:t>Lesson 19</a:t>
            </a:r>
          </a:p>
        </p:txBody>
      </p:sp>
      <p:sp>
        <p:nvSpPr>
          <p:cNvPr id="4" name="Content Placeholder 3"/>
          <p:cNvSpPr>
            <a:spLocks noGrp="1"/>
          </p:cNvSpPr>
          <p:nvPr>
            <p:ph idx="1"/>
          </p:nvPr>
        </p:nvSpPr>
        <p:spPr>
          <a:xfrm>
            <a:off x="533400" y="1447800"/>
            <a:ext cx="8229600" cy="4525963"/>
          </a:xfrm>
        </p:spPr>
        <p:txBody>
          <a:bodyPr>
            <a:normAutofit/>
          </a:bodyPr>
          <a:lstStyle/>
          <a:p>
            <a:pPr marL="0" indent="0">
              <a:lnSpc>
                <a:spcPct val="90000"/>
              </a:lnSpc>
              <a:buFont typeface="Arial" charset="0"/>
              <a:buNone/>
            </a:pPr>
            <a:r>
              <a:rPr lang="en-US" sz="3000" dirty="0" smtClean="0"/>
              <a:t>If a noun ends with </a:t>
            </a:r>
            <a:r>
              <a:rPr lang="en-US" sz="3000" dirty="0" err="1" smtClean="0"/>
              <a:t>ya</a:t>
            </a:r>
            <a:r>
              <a:rPr lang="en-US" sz="3000" dirty="0" smtClean="0"/>
              <a:t> and ta </a:t>
            </a:r>
            <a:r>
              <a:rPr lang="en-US" sz="3000" dirty="0" err="1" smtClean="0"/>
              <a:t>marbuta</a:t>
            </a:r>
            <a:r>
              <a:rPr lang="en-US" sz="3000" dirty="0" smtClean="0"/>
              <a:t> or </a:t>
            </a:r>
            <a:r>
              <a:rPr lang="en-US" sz="3000" dirty="0" err="1" smtClean="0"/>
              <a:t>ya</a:t>
            </a:r>
            <a:r>
              <a:rPr lang="en-US" sz="3000" dirty="0" smtClean="0"/>
              <a:t> and </a:t>
            </a:r>
            <a:r>
              <a:rPr lang="en-US" sz="3000" dirty="0" err="1" smtClean="0"/>
              <a:t>alif</a:t>
            </a:r>
            <a:r>
              <a:rPr lang="en-US" sz="3000" dirty="0" smtClean="0"/>
              <a:t>, drop the ta </a:t>
            </a:r>
            <a:r>
              <a:rPr lang="en-US" sz="3000" dirty="0" err="1" smtClean="0"/>
              <a:t>marbuta</a:t>
            </a:r>
            <a:r>
              <a:rPr lang="en-US" sz="3000" dirty="0" smtClean="0"/>
              <a:t> or </a:t>
            </a:r>
            <a:r>
              <a:rPr lang="en-US" sz="3000" dirty="0" err="1" smtClean="0"/>
              <a:t>alif</a:t>
            </a:r>
            <a:r>
              <a:rPr lang="en-US" sz="3000" dirty="0" smtClean="0"/>
              <a:t> and attach </a:t>
            </a:r>
            <a:r>
              <a:rPr lang="en-US" sz="3000" dirty="0" err="1" smtClean="0"/>
              <a:t>ya</a:t>
            </a:r>
            <a:r>
              <a:rPr lang="en-US" sz="3000" dirty="0" smtClean="0"/>
              <a:t> which will make a doubled </a:t>
            </a:r>
            <a:r>
              <a:rPr lang="en-US" sz="3000" dirty="0" err="1" smtClean="0"/>
              <a:t>ya</a:t>
            </a:r>
            <a:r>
              <a:rPr lang="en-US" sz="3000" dirty="0" smtClean="0"/>
              <a:t> with origina</a:t>
            </a:r>
            <a:r>
              <a:rPr lang="en-US" sz="3000" dirty="0"/>
              <a:t>l</a:t>
            </a:r>
            <a:r>
              <a:rPr lang="en-US" sz="3000" dirty="0" smtClean="0"/>
              <a:t> one.</a:t>
            </a:r>
          </a:p>
          <a:p>
            <a:pPr marL="0" indent="0">
              <a:lnSpc>
                <a:spcPct val="90000"/>
              </a:lnSpc>
              <a:buFont typeface="Arial" charset="0"/>
              <a:buNone/>
            </a:pPr>
            <a:r>
              <a:rPr lang="en-US" sz="3000" dirty="0" smtClean="0"/>
              <a:t>Syrian           </a:t>
            </a:r>
          </a:p>
          <a:p>
            <a:pPr marL="0" indent="0">
              <a:lnSpc>
                <a:spcPct val="90000"/>
              </a:lnSpc>
              <a:buFont typeface="Arial" charset="0"/>
              <a:buNone/>
            </a:pPr>
            <a:r>
              <a:rPr lang="ar-AE" sz="4800" dirty="0" smtClean="0"/>
              <a:t>سورية </a:t>
            </a:r>
            <a:r>
              <a:rPr lang="ar-AE" sz="4800" dirty="0"/>
              <a:t>___________&gt;</a:t>
            </a:r>
            <a:r>
              <a:rPr lang="ar-AE" sz="4800" dirty="0" smtClean="0"/>
              <a:t>سوريّ</a:t>
            </a:r>
            <a:endParaRPr lang="en-US" sz="4800" dirty="0" smtClean="0"/>
          </a:p>
          <a:p>
            <a:pPr marL="0" indent="0">
              <a:lnSpc>
                <a:spcPct val="90000"/>
              </a:lnSpc>
              <a:buFont typeface="Arial" charset="0"/>
              <a:buNone/>
            </a:pPr>
            <a:endParaRPr lang="en-US" sz="3000" dirty="0" smtClean="0"/>
          </a:p>
          <a:p>
            <a:pPr marL="0" indent="0" algn="ctr">
              <a:lnSpc>
                <a:spcPct val="90000"/>
              </a:lnSpc>
              <a:buFont typeface="Arial" charset="0"/>
              <a:buNone/>
            </a:pPr>
            <a:endParaRPr lang="en-US" sz="3000" dirty="0" smtClean="0"/>
          </a:p>
          <a:p>
            <a:pPr marL="0" indent="0" algn="ctr">
              <a:lnSpc>
                <a:spcPct val="90000"/>
              </a:lnSpc>
              <a:buFont typeface="Arial" charset="0"/>
              <a:buNone/>
            </a:pPr>
            <a:endParaRPr lang="en-US" sz="3000" dirty="0"/>
          </a:p>
          <a:p>
            <a:pPr marL="0" indent="0" algn="ctr">
              <a:lnSpc>
                <a:spcPct val="90000"/>
              </a:lnSpc>
              <a:buFont typeface="Arial" charset="0"/>
              <a:buNone/>
            </a:pPr>
            <a:endParaRPr lang="en-US" sz="3000" dirty="0"/>
          </a:p>
          <a:p>
            <a:pPr marL="0" indent="0" algn="ctr">
              <a:lnSpc>
                <a:spcPct val="90000"/>
              </a:lnSpc>
              <a:buFont typeface="Arial" charset="0"/>
              <a:buNone/>
            </a:pPr>
            <a:endParaRPr lang="en-US" sz="3000" dirty="0"/>
          </a:p>
        </p:txBody>
      </p:sp>
    </p:spTree>
    <p:extLst>
      <p:ext uri="{BB962C8B-B14F-4D97-AF65-F5344CB8AC3E}">
        <p14:creationId xmlns:p14="http://schemas.microsoft.com/office/powerpoint/2010/main" val="510423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Your turn:</a:t>
            </a:r>
            <a:endParaRPr lang="en-US" dirty="0"/>
          </a:p>
        </p:txBody>
      </p:sp>
      <p:sp>
        <p:nvSpPr>
          <p:cNvPr id="3" name="Content Placeholder 2"/>
          <p:cNvSpPr>
            <a:spLocks noGrp="1"/>
          </p:cNvSpPr>
          <p:nvPr>
            <p:ph sz="quarter" idx="13"/>
          </p:nvPr>
        </p:nvSpPr>
        <p:spPr/>
        <p:txBody>
          <a:bodyPr>
            <a:normAutofit/>
          </a:bodyPr>
          <a:lstStyle/>
          <a:p>
            <a:pPr marL="68580" indent="0">
              <a:buNone/>
            </a:pPr>
            <a:r>
              <a:rPr lang="ar-AE" sz="4800" dirty="0"/>
              <a:t>مَغْرِب</a:t>
            </a:r>
            <a:r>
              <a:rPr lang="ar-AE" sz="4800" dirty="0" smtClean="0"/>
              <a:t>____________</a:t>
            </a:r>
            <a:endParaRPr lang="en-US" sz="4800" dirty="0"/>
          </a:p>
        </p:txBody>
      </p:sp>
      <p:sp>
        <p:nvSpPr>
          <p:cNvPr id="4" name="Content Placeholder 3"/>
          <p:cNvSpPr>
            <a:spLocks noGrp="1"/>
          </p:cNvSpPr>
          <p:nvPr>
            <p:ph sz="quarter" idx="14"/>
          </p:nvPr>
        </p:nvSpPr>
        <p:spPr/>
        <p:txBody>
          <a:bodyPr>
            <a:normAutofit/>
          </a:bodyPr>
          <a:lstStyle/>
          <a:p>
            <a:pPr marL="68580" indent="0" algn="r">
              <a:buNone/>
            </a:pPr>
            <a:r>
              <a:rPr lang="ar-AE" sz="6000" dirty="0"/>
              <a:t>لُبْنان</a:t>
            </a:r>
            <a:r>
              <a:rPr lang="ar-AE" sz="6000" dirty="0" smtClean="0"/>
              <a:t>___________</a:t>
            </a:r>
            <a:endParaRPr lang="en-US" sz="6000" dirty="0" smtClean="0"/>
          </a:p>
          <a:p>
            <a:pPr marL="68580" indent="0" algn="r">
              <a:buNone/>
            </a:pPr>
            <a:endParaRPr lang="en-US" sz="6000" dirty="0"/>
          </a:p>
        </p:txBody>
      </p:sp>
    </p:spTree>
    <p:extLst>
      <p:ext uri="{BB962C8B-B14F-4D97-AF65-F5344CB8AC3E}">
        <p14:creationId xmlns:p14="http://schemas.microsoft.com/office/powerpoint/2010/main" val="941522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sz="4000" dirty="0" smtClean="0"/>
              <a:t>Lesson 19: Inquiring about and identifying Arabic Cities </a:t>
            </a:r>
            <a:br>
              <a:rPr lang="en-US" sz="4000" dirty="0" smtClean="0"/>
            </a:br>
            <a:r>
              <a:rPr lang="ar-SA" sz="4000" dirty="0" smtClean="0"/>
              <a:t>   </a:t>
            </a:r>
            <a:endParaRPr lang="en-US" sz="4000" dirty="0" smtClean="0"/>
          </a:p>
        </p:txBody>
      </p:sp>
      <p:sp>
        <p:nvSpPr>
          <p:cNvPr id="16387" name="Content Placeholder 3"/>
          <p:cNvSpPr>
            <a:spLocks noGrp="1"/>
          </p:cNvSpPr>
          <p:nvPr>
            <p:ph idx="1"/>
          </p:nvPr>
        </p:nvSpPr>
        <p:spPr>
          <a:xfrm>
            <a:off x="533400" y="1447800"/>
            <a:ext cx="8229600" cy="4525963"/>
          </a:xfrm>
        </p:spPr>
        <p:txBody>
          <a:bodyPr/>
          <a:lstStyle/>
          <a:p>
            <a:pPr marL="0" indent="0">
              <a:buNone/>
            </a:pPr>
            <a:r>
              <a:rPr lang="en-US" dirty="0" smtClean="0"/>
              <a:t>The map below displays some of the names and locations of some Arab cities.</a:t>
            </a: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963" y="2362200"/>
            <a:ext cx="7985637" cy="430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7908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sz="4000" dirty="0" smtClean="0"/>
              <a:t/>
            </a:r>
            <a:br>
              <a:rPr lang="en-US" sz="4000" dirty="0" smtClean="0"/>
            </a:br>
            <a:r>
              <a:rPr lang="en-US" sz="4000" dirty="0" smtClean="0"/>
              <a:t>Lesson 19</a:t>
            </a:r>
          </a:p>
        </p:txBody>
      </p:sp>
      <p:sp>
        <p:nvSpPr>
          <p:cNvPr id="16387" name="Content Placeholder 3"/>
          <p:cNvSpPr>
            <a:spLocks noGrp="1"/>
          </p:cNvSpPr>
          <p:nvPr>
            <p:ph idx="1"/>
          </p:nvPr>
        </p:nvSpPr>
        <p:spPr>
          <a:xfrm>
            <a:off x="533400" y="1447800"/>
            <a:ext cx="8229600" cy="4525963"/>
          </a:xfrm>
        </p:spPr>
        <p:txBody>
          <a:bodyPr/>
          <a:lstStyle/>
          <a:p>
            <a:pPr marL="0" indent="0">
              <a:buNone/>
            </a:pPr>
            <a:r>
              <a:rPr lang="en-US" dirty="0" smtClean="0"/>
              <a:t>For practice, ask your partner where certain town is located and answer the question using the name of that city and the country.</a:t>
            </a:r>
          </a:p>
          <a:p>
            <a:pPr marL="0" indent="0">
              <a:buNone/>
            </a:pPr>
            <a:r>
              <a:rPr lang="en-US" dirty="0" smtClean="0"/>
              <a:t>Here is an example:</a:t>
            </a:r>
          </a:p>
          <a:p>
            <a:pPr marL="0" indent="0" algn="r">
              <a:buNone/>
            </a:pPr>
            <a:r>
              <a:rPr lang="ar-SA" dirty="0" smtClean="0"/>
              <a:t>أينَ بَغْداد؟</a:t>
            </a:r>
          </a:p>
          <a:p>
            <a:pPr marL="0" indent="0" algn="r">
              <a:buNone/>
            </a:pPr>
            <a:r>
              <a:rPr lang="ar-SA" dirty="0" smtClean="0"/>
              <a:t>بَغْداد في العراق</a:t>
            </a:r>
            <a:endParaRPr lang="en-US" dirty="0" smtClean="0"/>
          </a:p>
          <a:p>
            <a:pPr marL="0" indent="0">
              <a:buNone/>
            </a:pPr>
            <a:endParaRPr lang="en-US" dirty="0" smtClean="0"/>
          </a:p>
        </p:txBody>
      </p:sp>
    </p:spTree>
    <p:extLst>
      <p:ext uri="{BB962C8B-B14F-4D97-AF65-F5344CB8AC3E}">
        <p14:creationId xmlns:p14="http://schemas.microsoft.com/office/powerpoint/2010/main" val="1343592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sz="4000" dirty="0" smtClean="0"/>
              <a:t/>
            </a:r>
            <a:br>
              <a:rPr lang="en-US" sz="4000" dirty="0" smtClean="0"/>
            </a:br>
            <a:r>
              <a:rPr lang="en-US" sz="4000" dirty="0" smtClean="0"/>
              <a:t>Lesson 15: Inquiring about and identifying Arabic Cities </a:t>
            </a:r>
            <a:br>
              <a:rPr lang="en-US" sz="4000" dirty="0" smtClean="0"/>
            </a:br>
            <a:r>
              <a:rPr lang="ar-SA" sz="4000" dirty="0" smtClean="0"/>
              <a:t>   </a:t>
            </a:r>
            <a:endParaRPr lang="en-US" sz="4000" dirty="0" smtClean="0"/>
          </a:p>
        </p:txBody>
      </p:sp>
      <p:sp>
        <p:nvSpPr>
          <p:cNvPr id="16387" name="Content Placeholder 3"/>
          <p:cNvSpPr>
            <a:spLocks noGrp="1"/>
          </p:cNvSpPr>
          <p:nvPr>
            <p:ph idx="1"/>
          </p:nvPr>
        </p:nvSpPr>
        <p:spPr>
          <a:xfrm>
            <a:off x="533400" y="1447800"/>
            <a:ext cx="8229600" cy="4525963"/>
          </a:xfrm>
        </p:spPr>
        <p:txBody>
          <a:bodyPr/>
          <a:lstStyle/>
          <a:p>
            <a:pPr marL="0" indent="0">
              <a:buNone/>
            </a:pPr>
            <a:r>
              <a:rPr lang="en-US" dirty="0" smtClean="0"/>
              <a:t>You might need to learn about capital cities of some Arab countries in order to finish this exercise.</a:t>
            </a:r>
          </a:p>
          <a:p>
            <a:pPr marL="0" indent="0" algn="r">
              <a:buNone/>
            </a:pPr>
            <a:r>
              <a:rPr lang="en-US" dirty="0" smtClean="0"/>
              <a:t>Capital                                  Country</a:t>
            </a:r>
          </a:p>
          <a:p>
            <a:pPr marL="0" indent="0" algn="r">
              <a:buNone/>
            </a:pPr>
            <a:r>
              <a:rPr lang="ar-SA" smtClean="0"/>
              <a:t>المغرب                              الرباط</a:t>
            </a:r>
            <a:endParaRPr lang="ar-SA" dirty="0" smtClean="0"/>
          </a:p>
          <a:p>
            <a:pPr marL="0" indent="0" algn="r">
              <a:buNone/>
            </a:pPr>
            <a:r>
              <a:rPr lang="ar-SA" dirty="0" smtClean="0"/>
              <a:t>مصر                                 القاهرة</a:t>
            </a:r>
          </a:p>
          <a:p>
            <a:pPr marL="0" indent="0" algn="r">
              <a:buNone/>
            </a:pPr>
            <a:r>
              <a:rPr lang="ar-SA" dirty="0" smtClean="0"/>
              <a:t>لبنان                                    بيروت</a:t>
            </a:r>
            <a:endParaRPr lang="en-US" dirty="0" smtClean="0"/>
          </a:p>
        </p:txBody>
      </p:sp>
    </p:spTree>
    <p:extLst>
      <p:ext uri="{BB962C8B-B14F-4D97-AF65-F5344CB8AC3E}">
        <p14:creationId xmlns:p14="http://schemas.microsoft.com/office/powerpoint/2010/main" val="1536959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6600" smtClean="0"/>
              <a:t>Review</a:t>
            </a:r>
          </a:p>
        </p:txBody>
      </p:sp>
      <p:sp>
        <p:nvSpPr>
          <p:cNvPr id="25603" name="Content Placeholder 2"/>
          <p:cNvSpPr>
            <a:spLocks noGrp="1"/>
          </p:cNvSpPr>
          <p:nvPr>
            <p:ph idx="1"/>
          </p:nvPr>
        </p:nvSpPr>
        <p:spPr/>
        <p:txBody>
          <a:bodyPr>
            <a:normAutofit fontScale="77500" lnSpcReduction="20000"/>
          </a:bodyPr>
          <a:lstStyle/>
          <a:p>
            <a:r>
              <a:rPr lang="en-US" smtClean="0"/>
              <a:t> </a:t>
            </a:r>
            <a:r>
              <a:rPr lang="en-US" sz="6600" smtClean="0"/>
              <a:t>Review</a:t>
            </a:r>
          </a:p>
          <a:p>
            <a:r>
              <a:rPr lang="en-US" sz="6600" smtClean="0"/>
              <a:t>Make your flash card for this lesson</a:t>
            </a:r>
          </a:p>
          <a:p>
            <a:r>
              <a:rPr lang="en-US" sz="6600" smtClean="0"/>
              <a:t>Questions????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943917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015924" cy="4486275"/>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1) Pick an </a:t>
            </a:r>
            <a:r>
              <a:rPr lang="en-US" dirty="0"/>
              <a:t>A</a:t>
            </a:r>
            <a:r>
              <a:rPr lang="en-US" dirty="0" smtClean="0"/>
              <a:t>rab country:</a:t>
            </a:r>
            <a:br>
              <a:rPr lang="en-US" dirty="0" smtClean="0"/>
            </a:br>
            <a:r>
              <a:rPr lang="en-US" dirty="0" smtClean="0"/>
              <a:t>2) List the neighboring countries</a:t>
            </a:r>
            <a:br>
              <a:rPr lang="en-US" dirty="0" smtClean="0"/>
            </a:br>
            <a:r>
              <a:rPr lang="en-US" dirty="0" smtClean="0"/>
              <a:t>3) List the population</a:t>
            </a:r>
            <a:br>
              <a:rPr lang="en-US" dirty="0" smtClean="0"/>
            </a:br>
            <a:r>
              <a:rPr lang="en-US" dirty="0" smtClean="0"/>
              <a:t>4) Main source of economy</a:t>
            </a:r>
            <a:br>
              <a:rPr lang="en-US" dirty="0" smtClean="0"/>
            </a:br>
            <a:r>
              <a:rPr lang="en-US" dirty="0" smtClean="0"/>
              <a:t>5) Date of Independence</a:t>
            </a:r>
            <a:br>
              <a:rPr lang="en-US" dirty="0" smtClean="0"/>
            </a:br>
            <a:r>
              <a:rPr lang="en-US" dirty="0" smtClean="0"/>
              <a:t>6)Other spoken languages</a:t>
            </a:r>
            <a:br>
              <a:rPr lang="en-US" dirty="0" smtClean="0"/>
            </a:br>
            <a:r>
              <a:rPr lang="en-US" dirty="0" smtClean="0"/>
              <a:t>7) Most common dishes</a:t>
            </a:r>
            <a:br>
              <a:rPr lang="en-US" dirty="0" smtClean="0"/>
            </a:br>
            <a:r>
              <a:rPr lang="en-US" dirty="0" smtClean="0"/>
              <a:t>8) What is an Arab?</a:t>
            </a:r>
            <a:br>
              <a:rPr lang="en-US" dirty="0" smtClean="0"/>
            </a:br>
            <a:r>
              <a:rPr lang="en-US" dirty="0" smtClean="0"/>
              <a:t>9) What does an </a:t>
            </a:r>
            <a:r>
              <a:rPr lang="en-US" dirty="0"/>
              <a:t>A</a:t>
            </a:r>
            <a:r>
              <a:rPr lang="en-US" dirty="0" smtClean="0"/>
              <a:t>rab look like?</a:t>
            </a:r>
            <a:endParaRPr lang="en-US" dirty="0"/>
          </a:p>
        </p:txBody>
      </p:sp>
      <p:sp>
        <p:nvSpPr>
          <p:cNvPr id="3" name="Text Placeholder 2"/>
          <p:cNvSpPr>
            <a:spLocks noGrp="1"/>
          </p:cNvSpPr>
          <p:nvPr>
            <p:ph type="body" idx="1"/>
          </p:nvPr>
        </p:nvSpPr>
        <p:spPr>
          <a:xfrm>
            <a:off x="914400" y="5486400"/>
            <a:ext cx="6637467" cy="1520413"/>
          </a:xfrm>
        </p:spPr>
        <p:txBody>
          <a:bodyPr/>
          <a:lstStyle/>
          <a:p>
            <a:endParaRPr lang="en-US" dirty="0"/>
          </a:p>
        </p:txBody>
      </p:sp>
    </p:spTree>
    <p:extLst>
      <p:ext uri="{BB962C8B-B14F-4D97-AF65-F5344CB8AC3E}">
        <p14:creationId xmlns:p14="http://schemas.microsoft.com/office/powerpoint/2010/main" val="712819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Lesson 1</a:t>
            </a:r>
            <a:r>
              <a:rPr lang="en-US" dirty="0"/>
              <a:t>9</a:t>
            </a:r>
            <a:r>
              <a:rPr lang="en-US" dirty="0" smtClean="0"/>
              <a:t>:            </a:t>
            </a:r>
          </a:p>
        </p:txBody>
      </p:sp>
      <p:sp>
        <p:nvSpPr>
          <p:cNvPr id="3" name="Content Placeholder 2"/>
          <p:cNvSpPr>
            <a:spLocks noGrp="1"/>
          </p:cNvSpPr>
          <p:nvPr>
            <p:ph idx="1"/>
          </p:nvPr>
        </p:nvSpPr>
        <p:spPr/>
        <p:txBody>
          <a:bodyPr>
            <a:normAutofit/>
          </a:bodyPr>
          <a:lstStyle/>
          <a:p>
            <a:pPr marL="0" indent="0">
              <a:buFont typeface="Arial" charset="0"/>
              <a:buNone/>
            </a:pPr>
            <a:r>
              <a:rPr lang="en-US" sz="2400" dirty="0" smtClean="0"/>
              <a:t>Objectives: </a:t>
            </a:r>
          </a:p>
          <a:p>
            <a:pPr marL="0" indent="0"/>
            <a:r>
              <a:rPr lang="en-US" sz="2400" dirty="0" smtClean="0"/>
              <a:t>Review</a:t>
            </a:r>
          </a:p>
          <a:p>
            <a:pPr marL="0" indent="0"/>
            <a:r>
              <a:rPr lang="en-US" sz="2400" dirty="0" smtClean="0"/>
              <a:t>Conversational</a:t>
            </a:r>
          </a:p>
          <a:p>
            <a:pPr marL="0" indent="0"/>
            <a:r>
              <a:rPr lang="en-US" sz="2400" dirty="0" smtClean="0"/>
              <a:t>Arab States: Identifying and inquiring about Arab countries, capitals, and cities </a:t>
            </a:r>
          </a:p>
          <a:p>
            <a:pPr marL="0" indent="0"/>
            <a:r>
              <a:rPr lang="en-US" sz="2400" dirty="0" smtClean="0"/>
              <a:t>Practice</a:t>
            </a:r>
          </a:p>
          <a:p>
            <a:pPr marL="0" indent="0"/>
            <a:r>
              <a:rPr lang="en-US" sz="2400" dirty="0" smtClean="0"/>
              <a:t>Summary </a:t>
            </a:r>
          </a:p>
          <a:p>
            <a:pPr marL="0" indent="0"/>
            <a:r>
              <a:rPr lang="en-US" sz="2400" dirty="0" smtClean="0"/>
              <a:t>Flash card</a:t>
            </a:r>
          </a:p>
          <a:p>
            <a:pPr marL="0" indent="0"/>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a:bodyPr>
          <a:lstStyle/>
          <a:p>
            <a:r>
              <a:rPr lang="en-US" sz="4000" dirty="0" smtClean="0"/>
              <a:t>Do Now: Review</a:t>
            </a:r>
          </a:p>
        </p:txBody>
      </p:sp>
      <p:sp>
        <p:nvSpPr>
          <p:cNvPr id="4" name="Content Placeholder 3"/>
          <p:cNvSpPr>
            <a:spLocks noGrp="1"/>
          </p:cNvSpPr>
          <p:nvPr>
            <p:ph idx="1"/>
          </p:nvPr>
        </p:nvSpPr>
        <p:spPr>
          <a:xfrm>
            <a:off x="533400" y="1447800"/>
            <a:ext cx="8229600" cy="4525963"/>
          </a:xfrm>
        </p:spPr>
        <p:txBody>
          <a:bodyPr>
            <a:normAutofit fontScale="92500" lnSpcReduction="10000"/>
          </a:bodyPr>
          <a:lstStyle/>
          <a:p>
            <a:pPr marL="0" indent="0" algn="ctr">
              <a:lnSpc>
                <a:spcPct val="90000"/>
              </a:lnSpc>
              <a:buFont typeface="Arial" charset="0"/>
              <a:buNone/>
            </a:pPr>
            <a:r>
              <a:rPr lang="en-US" sz="3000" dirty="0" smtClean="0"/>
              <a:t>Combine the letters in each set</a:t>
            </a:r>
            <a:r>
              <a:rPr lang="en-US" sz="3000" dirty="0"/>
              <a:t>.</a:t>
            </a:r>
            <a:endParaRPr lang="ar-SA" sz="3000" dirty="0" smtClean="0"/>
          </a:p>
          <a:p>
            <a:pPr marL="0" indent="0" algn="ctr">
              <a:lnSpc>
                <a:spcPct val="90000"/>
              </a:lnSpc>
              <a:buFont typeface="Arial" charset="0"/>
              <a:buNone/>
            </a:pPr>
            <a:endParaRPr lang="en-US" sz="5400" dirty="0" smtClean="0"/>
          </a:p>
          <a:p>
            <a:pPr marL="0" indent="0" algn="r">
              <a:lnSpc>
                <a:spcPct val="90000"/>
              </a:lnSpc>
              <a:buFont typeface="Arial" charset="0"/>
              <a:buNone/>
            </a:pPr>
            <a:r>
              <a:rPr lang="ar-AE" sz="5400" dirty="0"/>
              <a:t>د+ل+ا+ل</a:t>
            </a:r>
            <a:r>
              <a:rPr lang="ar-AE" sz="5400" dirty="0" smtClean="0"/>
              <a:t>=</a:t>
            </a:r>
            <a:endParaRPr lang="en-US" sz="5400" dirty="0" smtClean="0"/>
          </a:p>
          <a:p>
            <a:pPr marL="0" indent="0" algn="r">
              <a:lnSpc>
                <a:spcPct val="90000"/>
              </a:lnSpc>
              <a:buFont typeface="Arial" charset="0"/>
              <a:buNone/>
            </a:pPr>
            <a:r>
              <a:rPr lang="ar-AE" sz="5400" dirty="0" smtClean="0"/>
              <a:t>ت+ن+ك+ط=</a:t>
            </a:r>
            <a:endParaRPr lang="en-US" sz="5400" dirty="0" smtClean="0"/>
          </a:p>
          <a:p>
            <a:pPr marL="0" indent="0" algn="r">
              <a:lnSpc>
                <a:spcPct val="90000"/>
              </a:lnSpc>
              <a:buFont typeface="Arial" charset="0"/>
              <a:buNone/>
            </a:pPr>
            <a:r>
              <a:rPr lang="ar-AE" sz="5400" dirty="0" smtClean="0"/>
              <a:t>ي+س+ش+ز=</a:t>
            </a:r>
            <a:endParaRPr lang="en-US" sz="5400" dirty="0" smtClean="0"/>
          </a:p>
          <a:p>
            <a:pPr marL="0" indent="0" algn="r">
              <a:lnSpc>
                <a:spcPct val="90000"/>
              </a:lnSpc>
              <a:buFont typeface="Arial" charset="0"/>
              <a:buNone/>
            </a:pPr>
            <a:r>
              <a:rPr lang="ar-AE" sz="5400" dirty="0" smtClean="0"/>
              <a:t>و+ه+ع+ف+ص</a:t>
            </a:r>
            <a:r>
              <a:rPr lang="ar-AE" sz="5400" dirty="0"/>
              <a:t>=</a:t>
            </a:r>
            <a:endParaRPr lang="en-US" sz="5400" dirty="0"/>
          </a:p>
        </p:txBody>
      </p:sp>
    </p:spTree>
    <p:extLst>
      <p:ext uri="{BB962C8B-B14F-4D97-AF65-F5344CB8AC3E}">
        <p14:creationId xmlns:p14="http://schemas.microsoft.com/office/powerpoint/2010/main" val="3796215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53000" y="762000"/>
            <a:ext cx="3300984" cy="146304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Provide words or phrases to answer or question  the right hand column </a:t>
            </a:r>
            <a:endParaRPr lang="en-US" dirty="0"/>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26967" r="26967"/>
          <a:stretch>
            <a:fillRect/>
          </a:stretch>
        </p:blipFill>
        <p:spPr>
          <a:xfrm>
            <a:off x="1066800" y="693795"/>
            <a:ext cx="3298031" cy="5468112"/>
          </a:xfrm>
        </p:spPr>
      </p:pic>
      <p:sp>
        <p:nvSpPr>
          <p:cNvPr id="4" name="Text Placeholder 3"/>
          <p:cNvSpPr>
            <a:spLocks noGrp="1"/>
          </p:cNvSpPr>
          <p:nvPr>
            <p:ph type="body" sz="half" idx="2"/>
          </p:nvPr>
        </p:nvSpPr>
        <p:spPr/>
        <p:txBody>
          <a:bodyPr/>
          <a:lstStyle/>
          <a:p>
            <a:endParaRPr lang="en-US" dirty="0" smtClean="0"/>
          </a:p>
          <a:p>
            <a:endParaRPr lang="en-US" dirty="0"/>
          </a:p>
        </p:txBody>
      </p:sp>
      <p:sp>
        <p:nvSpPr>
          <p:cNvPr id="5" name="Rectangle 4"/>
          <p:cNvSpPr/>
          <p:nvPr/>
        </p:nvSpPr>
        <p:spPr>
          <a:xfrm>
            <a:off x="4364831" y="2286000"/>
            <a:ext cx="3570363" cy="3970318"/>
          </a:xfrm>
          <a:prstGeom prst="rect">
            <a:avLst/>
          </a:prstGeom>
        </p:spPr>
        <p:txBody>
          <a:bodyPr wrap="square">
            <a:spAutoFit/>
          </a:bodyPr>
          <a:lstStyle/>
          <a:p>
            <a:pPr algn="r"/>
            <a:r>
              <a:rPr lang="ar-AE" sz="3600" dirty="0" smtClean="0"/>
              <a:t>كَيفَ الحال؟</a:t>
            </a:r>
            <a:endParaRPr lang="en-US" sz="3600" dirty="0" smtClean="0"/>
          </a:p>
          <a:p>
            <a:pPr algn="r"/>
            <a:r>
              <a:rPr lang="ar-AE" sz="3600" dirty="0"/>
              <a:t>مع السلا مة</a:t>
            </a:r>
            <a:endParaRPr lang="en-US" sz="3600" dirty="0" smtClean="0"/>
          </a:p>
          <a:p>
            <a:pPr algn="r"/>
            <a:r>
              <a:rPr lang="ar-AE" sz="3600" dirty="0" smtClean="0"/>
              <a:t>مَرحَباً</a:t>
            </a:r>
            <a:endParaRPr lang="en-US" sz="3600" dirty="0" smtClean="0"/>
          </a:p>
          <a:p>
            <a:pPr algn="r"/>
            <a:r>
              <a:rPr lang="ar-AE" sz="3600" dirty="0"/>
              <a:t>مصر</a:t>
            </a:r>
            <a:endParaRPr lang="en-US" sz="3600" dirty="0" smtClean="0"/>
          </a:p>
          <a:p>
            <a:pPr algn="r"/>
            <a:r>
              <a:rPr lang="ar-AE" sz="3600" dirty="0" smtClean="0"/>
              <a:t>انتَ</a:t>
            </a:r>
            <a:endParaRPr lang="en-US" sz="3600" dirty="0" smtClean="0"/>
          </a:p>
          <a:p>
            <a:pPr algn="r"/>
            <a:r>
              <a:rPr lang="ar-AE" sz="3600" dirty="0"/>
              <a:t>لا</a:t>
            </a:r>
            <a:endParaRPr lang="en-US" sz="3600" dirty="0" smtClean="0"/>
          </a:p>
          <a:p>
            <a:pPr algn="r"/>
            <a:r>
              <a:rPr lang="ar-AE" sz="3600" dirty="0" smtClean="0"/>
              <a:t> </a:t>
            </a:r>
            <a:r>
              <a:rPr lang="ar-AE" sz="3600" dirty="0"/>
              <a:t>إسمي زيْنية؟</a:t>
            </a:r>
            <a:endParaRPr lang="en-US" sz="3600" dirty="0"/>
          </a:p>
        </p:txBody>
      </p:sp>
    </p:spTree>
    <p:extLst>
      <p:ext uri="{BB962C8B-B14F-4D97-AF65-F5344CB8AC3E}">
        <p14:creationId xmlns:p14="http://schemas.microsoft.com/office/powerpoint/2010/main" val="3111952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sz="4000" dirty="0" smtClean="0"/>
              <a:t/>
            </a:r>
            <a:br>
              <a:rPr lang="en-US" sz="4000" dirty="0" smtClean="0"/>
            </a:br>
            <a:r>
              <a:rPr lang="en-US" sz="4000" dirty="0" smtClean="0"/>
              <a:t>Lesson 19</a:t>
            </a:r>
          </a:p>
        </p:txBody>
      </p:sp>
      <p:sp>
        <p:nvSpPr>
          <p:cNvPr id="4" name="Content Placeholder 3"/>
          <p:cNvSpPr>
            <a:spLocks noGrp="1"/>
          </p:cNvSpPr>
          <p:nvPr>
            <p:ph idx="1"/>
          </p:nvPr>
        </p:nvSpPr>
        <p:spPr>
          <a:xfrm>
            <a:off x="533400" y="1447800"/>
            <a:ext cx="8229600" cy="4525963"/>
          </a:xfrm>
        </p:spPr>
        <p:txBody>
          <a:bodyPr>
            <a:normAutofit/>
          </a:bodyPr>
          <a:lstStyle/>
          <a:p>
            <a:pPr marL="0" indent="0">
              <a:lnSpc>
                <a:spcPct val="90000"/>
              </a:lnSpc>
              <a:buFont typeface="Arial" charset="0"/>
              <a:buNone/>
            </a:pPr>
            <a:r>
              <a:rPr lang="en-US" sz="3000" dirty="0" smtClean="0"/>
              <a:t>Review.</a:t>
            </a:r>
          </a:p>
          <a:p>
            <a:pPr marL="0" indent="0" algn="ctr">
              <a:lnSpc>
                <a:spcPct val="90000"/>
              </a:lnSpc>
              <a:buFont typeface="Arial" charset="0"/>
              <a:buNone/>
            </a:pPr>
            <a:r>
              <a:rPr lang="en-US" sz="3000" dirty="0" smtClean="0"/>
              <a:t>Where?                                                                </a:t>
            </a:r>
            <a:r>
              <a:rPr lang="ar-SA" sz="3000" dirty="0" smtClean="0"/>
              <a:t>أيْنَ؟</a:t>
            </a:r>
          </a:p>
          <a:p>
            <a:pPr marL="0" indent="0" algn="ctr">
              <a:lnSpc>
                <a:spcPct val="90000"/>
              </a:lnSpc>
              <a:buFont typeface="Arial" charset="0"/>
              <a:buNone/>
            </a:pPr>
            <a:r>
              <a:rPr lang="en-US" sz="3000" dirty="0" smtClean="0"/>
              <a:t> When?                                                               </a:t>
            </a:r>
            <a:r>
              <a:rPr lang="ar-SA" sz="3000" dirty="0" smtClean="0"/>
              <a:t>مَتَى؟</a:t>
            </a:r>
          </a:p>
          <a:p>
            <a:pPr marL="0" indent="0" algn="ctr">
              <a:lnSpc>
                <a:spcPct val="90000"/>
              </a:lnSpc>
              <a:buFont typeface="Arial" charset="0"/>
              <a:buNone/>
            </a:pPr>
            <a:r>
              <a:rPr lang="en-US" sz="3000" dirty="0" smtClean="0"/>
              <a:t>   Why?                                                              </a:t>
            </a:r>
            <a:r>
              <a:rPr lang="ar-SA" sz="3000" dirty="0" smtClean="0"/>
              <a:t>لِماذا؟</a:t>
            </a:r>
          </a:p>
          <a:p>
            <a:pPr marL="0" indent="0" algn="ctr">
              <a:lnSpc>
                <a:spcPct val="90000"/>
              </a:lnSpc>
              <a:buFont typeface="Arial" charset="0"/>
              <a:buNone/>
            </a:pPr>
            <a:r>
              <a:rPr lang="en-US" sz="3000" dirty="0" smtClean="0"/>
              <a:t>In what? In Which? (m./f.)                    </a:t>
            </a:r>
            <a:r>
              <a:rPr lang="ar-SA" sz="3000" dirty="0" smtClean="0"/>
              <a:t>فِي أيِّ؟ أيَّةِ؟</a:t>
            </a:r>
            <a:endParaRPr lang="en-US" sz="3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80177"/>
            <a:ext cx="8229600" cy="1143000"/>
          </a:xfrm>
        </p:spPr>
        <p:txBody>
          <a:bodyPr>
            <a:normAutofit fontScale="90000"/>
          </a:bodyPr>
          <a:lstStyle/>
          <a:p>
            <a:r>
              <a:rPr lang="en-US" sz="4000" dirty="0" smtClean="0"/>
              <a:t/>
            </a:r>
            <a:br>
              <a:rPr lang="en-US" sz="4000" dirty="0" smtClean="0"/>
            </a:br>
            <a:r>
              <a:rPr lang="en-US" sz="4000" dirty="0" smtClean="0"/>
              <a:t/>
            </a:r>
            <a:br>
              <a:rPr lang="en-US" sz="4000"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Lesson </a:t>
            </a:r>
            <a:r>
              <a:rPr lang="en-US" dirty="0"/>
              <a:t>19: </a:t>
            </a:r>
            <a:r>
              <a:rPr lang="en-US" dirty="0" smtClean="0"/>
              <a:t/>
            </a:r>
            <a:br>
              <a:rPr lang="en-US" dirty="0" smtClean="0"/>
            </a:br>
            <a:r>
              <a:rPr lang="en-US" dirty="0"/>
              <a:t/>
            </a:r>
            <a:br>
              <a:rPr lang="en-US" dirty="0"/>
            </a:br>
            <a:r>
              <a:rPr lang="en-US" dirty="0" smtClean="0"/>
              <a:t>Focus </a:t>
            </a:r>
            <a:r>
              <a:rPr lang="en-US" dirty="0"/>
              <a:t>on </a:t>
            </a:r>
            <a:r>
              <a:rPr lang="en-US" dirty="0" err="1"/>
              <a:t>Haa</a:t>
            </a:r>
            <a:r>
              <a:rPr lang="en-US" dirty="0"/>
              <a:t>, lam and </a:t>
            </a:r>
            <a:r>
              <a:rPr lang="en-US" dirty="0" err="1"/>
              <a:t>Mim</a:t>
            </a:r>
            <a:r>
              <a:rPr lang="en-US" sz="4000" dirty="0" smtClean="0"/>
              <a:t/>
            </a:r>
            <a:br>
              <a:rPr lang="en-US" sz="4000" dirty="0" smtClean="0"/>
            </a:br>
            <a:endParaRPr lang="en-US" sz="4000" dirty="0" smtClean="0"/>
          </a:p>
        </p:txBody>
      </p:sp>
      <p:sp>
        <p:nvSpPr>
          <p:cNvPr id="4" name="Content Placeholder 3"/>
          <p:cNvSpPr>
            <a:spLocks noGrp="1"/>
          </p:cNvSpPr>
          <p:nvPr>
            <p:ph idx="1"/>
          </p:nvPr>
        </p:nvSpPr>
        <p:spPr>
          <a:xfrm>
            <a:off x="533400" y="2323177"/>
            <a:ext cx="8229600" cy="4525963"/>
          </a:xfrm>
        </p:spPr>
        <p:txBody>
          <a:bodyPr>
            <a:normAutofit/>
          </a:bodyPr>
          <a:lstStyle/>
          <a:p>
            <a:pPr marL="0" indent="0" algn="ctr">
              <a:lnSpc>
                <a:spcPct val="90000"/>
              </a:lnSpc>
              <a:buNone/>
            </a:pPr>
            <a:r>
              <a:rPr lang="ar-AE" sz="3600" b="0" cap="all" dirty="0">
                <a:latin typeface="+mj-lt"/>
                <a:ea typeface="+mj-ea"/>
                <a:cs typeface="+mj-cs"/>
              </a:rPr>
              <a:t>بَ+ه+ل+و+لْ</a:t>
            </a:r>
            <a:r>
              <a:rPr lang="ar-AE" sz="3600" b="0" cap="all" dirty="0" smtClean="0">
                <a:latin typeface="+mj-lt"/>
                <a:ea typeface="+mj-ea"/>
                <a:cs typeface="+mj-cs"/>
              </a:rPr>
              <a:t>=</a:t>
            </a:r>
            <a:endParaRPr lang="en-US" sz="3600" b="0" cap="all" dirty="0">
              <a:latin typeface="+mj-lt"/>
              <a:ea typeface="+mj-ea"/>
              <a:cs typeface="+mj-cs"/>
            </a:endParaRPr>
          </a:p>
          <a:p>
            <a:pPr marL="0" indent="0" algn="ctr">
              <a:lnSpc>
                <a:spcPct val="90000"/>
              </a:lnSpc>
              <a:buNone/>
            </a:pPr>
            <a:r>
              <a:rPr lang="ar-AE" sz="3600" b="0" cap="all" dirty="0">
                <a:latin typeface="+mj-lt"/>
                <a:ea typeface="+mj-ea"/>
                <a:cs typeface="+mj-cs"/>
              </a:rPr>
              <a:t>ا+ل+مَ+ل+ا+هِ+ي</a:t>
            </a:r>
            <a:r>
              <a:rPr lang="ar-AE" sz="3600" b="0" cap="all" dirty="0" smtClean="0">
                <a:latin typeface="+mj-lt"/>
                <a:ea typeface="+mj-ea"/>
                <a:cs typeface="+mj-cs"/>
              </a:rPr>
              <a:t>=</a:t>
            </a:r>
            <a:endParaRPr lang="en-US" sz="3600" b="0" cap="all" dirty="0" smtClean="0">
              <a:latin typeface="+mj-lt"/>
              <a:ea typeface="+mj-ea"/>
              <a:cs typeface="+mj-cs"/>
            </a:endParaRPr>
          </a:p>
          <a:p>
            <a:pPr marL="0" indent="0" algn="ctr">
              <a:lnSpc>
                <a:spcPct val="90000"/>
              </a:lnSpc>
              <a:buNone/>
            </a:pPr>
            <a:r>
              <a:rPr lang="ar-AE" sz="3600" b="0" cap="all" dirty="0">
                <a:latin typeface="+mj-lt"/>
                <a:ea typeface="+mj-ea"/>
                <a:cs typeface="+mj-cs"/>
              </a:rPr>
              <a:t>سَ+ف+ي+ه</a:t>
            </a:r>
            <a:r>
              <a:rPr lang="ar-AE" sz="3600" b="0" cap="all" dirty="0" smtClean="0">
                <a:latin typeface="+mj-lt"/>
                <a:ea typeface="+mj-ea"/>
                <a:cs typeface="+mj-cs"/>
              </a:rPr>
              <a:t>=</a:t>
            </a:r>
            <a:endParaRPr lang="en-US" sz="3600" b="0" cap="all" dirty="0" smtClean="0">
              <a:latin typeface="+mj-lt"/>
              <a:ea typeface="+mj-ea"/>
              <a:cs typeface="+mj-cs"/>
            </a:endParaRPr>
          </a:p>
          <a:p>
            <a:pPr marL="0" indent="0" algn="ctr">
              <a:lnSpc>
                <a:spcPct val="90000"/>
              </a:lnSpc>
              <a:buNone/>
            </a:pPr>
            <a:r>
              <a:rPr lang="ar-AE" sz="3600" b="0" cap="all" dirty="0">
                <a:latin typeface="+mj-lt"/>
                <a:ea typeface="+mj-ea"/>
                <a:cs typeface="+mj-cs"/>
              </a:rPr>
              <a:t>فِ+د+ا+ه=</a:t>
            </a:r>
            <a:endParaRPr lang="en-US" sz="3600" b="0" cap="all" dirty="0" smtClean="0">
              <a:latin typeface="+mj-lt"/>
              <a:ea typeface="+mj-ea"/>
              <a:cs typeface="+mj-cs"/>
            </a:endParaRPr>
          </a:p>
          <a:p>
            <a:pPr marL="0" indent="0" algn="ctr">
              <a:lnSpc>
                <a:spcPct val="90000"/>
              </a:lnSpc>
              <a:buNone/>
            </a:pPr>
            <a:r>
              <a:rPr lang="ar-AE" sz="3600" b="0" cap="all" dirty="0" smtClean="0">
                <a:latin typeface="+mj-lt"/>
                <a:ea typeface="+mj-ea"/>
                <a:cs typeface="+mj-cs"/>
              </a:rPr>
              <a:t>مُ+ه+ا+تَ+ر+ا+ت</a:t>
            </a:r>
            <a:r>
              <a:rPr lang="ar-AE" sz="3600" b="0" cap="all" dirty="0">
                <a:latin typeface="+mj-lt"/>
                <a:ea typeface="+mj-ea"/>
                <a:cs typeface="+mj-cs"/>
              </a:rPr>
              <a:t>=</a:t>
            </a:r>
            <a:endParaRPr lang="en-US" sz="3600" b="0" cap="all" dirty="0">
              <a:latin typeface="+mj-lt"/>
              <a:ea typeface="+mj-ea"/>
              <a:cs typeface="+mj-cs"/>
            </a:endParaRPr>
          </a:p>
          <a:p>
            <a:pPr marL="0" indent="0" algn="r">
              <a:lnSpc>
                <a:spcPct val="90000"/>
              </a:lnSpc>
            </a:pPr>
            <a:endParaRPr lang="en-US" sz="3000" dirty="0" smtClean="0">
              <a:latin typeface="Century Gothic" panose="020B0502020202020204" pitchFamily="34" charset="0"/>
            </a:endParaRPr>
          </a:p>
          <a:p>
            <a:pPr marL="0" indent="0">
              <a:lnSpc>
                <a:spcPct val="90000"/>
              </a:lnSpc>
              <a:buFont typeface="Arial" charset="0"/>
              <a:buNone/>
            </a:pPr>
            <a:endParaRPr lang="en-US" sz="3000" dirty="0" smtClean="0"/>
          </a:p>
        </p:txBody>
      </p:sp>
    </p:spTree>
    <p:extLst>
      <p:ext uri="{BB962C8B-B14F-4D97-AF65-F5344CB8AC3E}">
        <p14:creationId xmlns:p14="http://schemas.microsoft.com/office/powerpoint/2010/main" val="3568672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sz="4000" dirty="0" smtClean="0"/>
              <a:t/>
            </a:r>
            <a:br>
              <a:rPr lang="en-US" sz="4000" dirty="0" smtClean="0"/>
            </a:br>
            <a:r>
              <a:rPr lang="en-US" sz="4000" dirty="0" smtClean="0"/>
              <a:t>Lesson 1</a:t>
            </a:r>
            <a:r>
              <a:rPr lang="en-US" sz="4000" dirty="0"/>
              <a:t>9</a:t>
            </a:r>
            <a:r>
              <a:rPr lang="en-US" sz="4000" dirty="0" smtClean="0"/>
              <a:t>: </a:t>
            </a:r>
          </a:p>
        </p:txBody>
      </p:sp>
      <p:sp>
        <p:nvSpPr>
          <p:cNvPr id="4" name="Content Placeholder 3"/>
          <p:cNvSpPr>
            <a:spLocks noGrp="1"/>
          </p:cNvSpPr>
          <p:nvPr>
            <p:ph idx="1"/>
          </p:nvPr>
        </p:nvSpPr>
        <p:spPr>
          <a:xfrm>
            <a:off x="533400" y="1447800"/>
            <a:ext cx="8229600" cy="4525963"/>
          </a:xfrm>
        </p:spPr>
        <p:txBody>
          <a:bodyPr>
            <a:normAutofit/>
          </a:bodyPr>
          <a:lstStyle/>
          <a:p>
            <a:pPr marL="0" indent="0">
              <a:lnSpc>
                <a:spcPct val="90000"/>
              </a:lnSpc>
              <a:buFont typeface="Arial" charset="0"/>
              <a:buNone/>
            </a:pPr>
            <a:r>
              <a:rPr lang="en-US" sz="4400" dirty="0" smtClean="0"/>
              <a:t>Describing  one’s national regional affiliation involves providing information about one’s place </a:t>
            </a:r>
            <a:r>
              <a:rPr lang="en-US" sz="4400" dirty="0"/>
              <a:t>o</a:t>
            </a:r>
            <a:r>
              <a:rPr lang="en-US" sz="4400" dirty="0" smtClean="0"/>
              <a:t>f origin or residence.  This function requires the use of a noun called :noun of </a:t>
            </a:r>
            <a:r>
              <a:rPr lang="en-US" sz="4400" dirty="0" err="1" smtClean="0"/>
              <a:t>nisba</a:t>
            </a:r>
            <a:r>
              <a:rPr lang="en-US" sz="4400" dirty="0" smtClean="0"/>
              <a:t>”.</a:t>
            </a:r>
            <a:endParaRPr lang="en-US" sz="4400" dirty="0"/>
          </a:p>
          <a:p>
            <a:pPr marL="0" indent="0">
              <a:lnSpc>
                <a:spcPct val="90000"/>
              </a:lnSpc>
              <a:buFont typeface="Arial" charset="0"/>
              <a:buNone/>
            </a:pPr>
            <a:endParaRPr lang="en-US" sz="3000" dirty="0" smtClean="0"/>
          </a:p>
          <a:p>
            <a:pPr marL="0" indent="0">
              <a:lnSpc>
                <a:spcPct val="90000"/>
              </a:lnSpc>
              <a:buFont typeface="Arial" charset="0"/>
              <a:buNone/>
            </a:pPr>
            <a:endParaRPr lang="en-US" sz="3000" dirty="0" smtClean="0"/>
          </a:p>
        </p:txBody>
      </p:sp>
    </p:spTree>
    <p:extLst>
      <p:ext uri="{BB962C8B-B14F-4D97-AF65-F5344CB8AC3E}">
        <p14:creationId xmlns:p14="http://schemas.microsoft.com/office/powerpoint/2010/main" val="2039139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543800" cy="914400"/>
          </a:xfrm>
        </p:spPr>
        <p:txBody>
          <a:bodyPr>
            <a:normAutofit fontScale="90000"/>
          </a:bodyPr>
          <a:lstStyle/>
          <a:p>
            <a:r>
              <a:rPr lang="en-US" sz="4000" dirty="0" smtClean="0"/>
              <a:t/>
            </a:r>
            <a:br>
              <a:rPr lang="en-US" sz="4000" dirty="0" smtClean="0"/>
            </a:br>
            <a:r>
              <a:rPr lang="en-US" sz="4000" dirty="0" smtClean="0"/>
              <a:t>Lesson 1</a:t>
            </a:r>
            <a:r>
              <a:rPr lang="en-US" sz="4000" dirty="0"/>
              <a:t>9</a:t>
            </a:r>
            <a:r>
              <a:rPr lang="en-US" sz="4000" dirty="0" smtClean="0"/>
              <a:t>: </a:t>
            </a:r>
          </a:p>
        </p:txBody>
      </p:sp>
      <p:sp>
        <p:nvSpPr>
          <p:cNvPr id="4" name="Content Placeholder 3"/>
          <p:cNvSpPr>
            <a:spLocks noGrp="1"/>
          </p:cNvSpPr>
          <p:nvPr>
            <p:ph idx="1"/>
          </p:nvPr>
        </p:nvSpPr>
        <p:spPr>
          <a:xfrm>
            <a:off x="685799" y="1752600"/>
            <a:ext cx="7542245" cy="4297363"/>
          </a:xfrm>
        </p:spPr>
        <p:txBody>
          <a:bodyPr>
            <a:normAutofit/>
          </a:bodyPr>
          <a:lstStyle/>
          <a:p>
            <a:pPr marL="0" indent="0" algn="r">
              <a:lnSpc>
                <a:spcPct val="90000"/>
              </a:lnSpc>
              <a:buFont typeface="Arial" charset="0"/>
              <a:buNone/>
            </a:pPr>
            <a:r>
              <a:rPr lang="ar-AE" sz="5400" dirty="0"/>
              <a:t>انا </a:t>
            </a:r>
            <a:r>
              <a:rPr lang="ar-AE" sz="5400" dirty="0" smtClean="0"/>
              <a:t>مِصْريّ</a:t>
            </a:r>
            <a:r>
              <a:rPr lang="en-US" sz="5400" dirty="0" smtClean="0"/>
              <a:t> </a:t>
            </a:r>
          </a:p>
          <a:p>
            <a:pPr marL="0" indent="0" algn="r">
              <a:lnSpc>
                <a:spcPct val="90000"/>
              </a:lnSpc>
              <a:buFont typeface="Arial" charset="0"/>
              <a:buNone/>
            </a:pPr>
            <a:endParaRPr lang="en-US" sz="3000" dirty="0" smtClean="0"/>
          </a:p>
          <a:p>
            <a:pPr marL="0" indent="0" algn="r">
              <a:lnSpc>
                <a:spcPct val="90000"/>
              </a:lnSpc>
              <a:buFont typeface="Arial" charset="0"/>
              <a:buNone/>
            </a:pPr>
            <a:endParaRPr lang="en-US" sz="3000" dirty="0"/>
          </a:p>
          <a:p>
            <a:pPr marL="0" indent="0" algn="r">
              <a:lnSpc>
                <a:spcPct val="90000"/>
              </a:lnSpc>
              <a:buFont typeface="Arial" charset="0"/>
              <a:buNone/>
            </a:pPr>
            <a:endParaRPr lang="en-US" sz="3000" dirty="0" smtClean="0"/>
          </a:p>
          <a:p>
            <a:pPr marL="0" indent="0" algn="r">
              <a:lnSpc>
                <a:spcPct val="90000"/>
              </a:lnSpc>
              <a:buFont typeface="Arial" charset="0"/>
              <a:buNone/>
            </a:pPr>
            <a:r>
              <a:rPr lang="ar-AE" sz="5400" dirty="0" smtClean="0"/>
              <a:t>هُوِ </a:t>
            </a:r>
            <a:r>
              <a:rPr lang="ar-AE" sz="5400" dirty="0"/>
              <a:t>مِنْ مَدِينَة الْقَاهِرَة</a:t>
            </a:r>
            <a:endParaRPr lang="en-US" sz="5400" dirty="0" smtClean="0"/>
          </a:p>
        </p:txBody>
      </p:sp>
    </p:spTree>
    <p:extLst>
      <p:ext uri="{BB962C8B-B14F-4D97-AF65-F5344CB8AC3E}">
        <p14:creationId xmlns:p14="http://schemas.microsoft.com/office/powerpoint/2010/main" val="410233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relative Noun </a:t>
            </a:r>
            <a:r>
              <a:rPr lang="en-US" dirty="0" err="1" smtClean="0"/>
              <a:t>Nisba</a:t>
            </a:r>
            <a:endParaRPr lang="en-US" dirty="0"/>
          </a:p>
        </p:txBody>
      </p:sp>
      <p:sp>
        <p:nvSpPr>
          <p:cNvPr id="3" name="Content Placeholder 2"/>
          <p:cNvSpPr>
            <a:spLocks noGrp="1"/>
          </p:cNvSpPr>
          <p:nvPr>
            <p:ph idx="1"/>
          </p:nvPr>
        </p:nvSpPr>
        <p:spPr/>
        <p:txBody>
          <a:bodyPr/>
          <a:lstStyle/>
          <a:p>
            <a:r>
              <a:rPr lang="en-US" dirty="0" smtClean="0"/>
              <a:t>The noun used to indicate affiliation is called a relative: “</a:t>
            </a:r>
            <a:r>
              <a:rPr lang="en-US" dirty="0" err="1" smtClean="0"/>
              <a:t>noun.”The</a:t>
            </a:r>
            <a:r>
              <a:rPr lang="en-US" dirty="0" smtClean="0"/>
              <a:t> Arabic word for it is </a:t>
            </a:r>
            <a:r>
              <a:rPr lang="en-US" dirty="0" err="1" smtClean="0"/>
              <a:t>nisba</a:t>
            </a:r>
            <a:r>
              <a:rPr lang="en-US" dirty="0" smtClean="0"/>
              <a:t> (relation).  It is derived form a noun that refers to a city, country, region, ethnic group, etc. This process is fairly simple.</a:t>
            </a:r>
          </a:p>
          <a:p>
            <a:r>
              <a:rPr lang="en-US" dirty="0" smtClean="0"/>
              <a:t>It involves adding one suffix to nouns </a:t>
            </a:r>
            <a:r>
              <a:rPr lang="en-US" dirty="0" err="1" smtClean="0"/>
              <a:t>ya</a:t>
            </a:r>
            <a:r>
              <a:rPr lang="en-US" dirty="0" smtClean="0"/>
              <a:t> with </a:t>
            </a:r>
            <a:r>
              <a:rPr lang="en-US" dirty="0" err="1" smtClean="0"/>
              <a:t>shadda</a:t>
            </a:r>
            <a:r>
              <a:rPr lang="en-US" dirty="0" smtClean="0"/>
              <a:t>.</a:t>
            </a:r>
            <a:endParaRPr lang="en-US" dirty="0"/>
          </a:p>
        </p:txBody>
      </p:sp>
    </p:spTree>
    <p:extLst>
      <p:ext uri="{BB962C8B-B14F-4D97-AF65-F5344CB8AC3E}">
        <p14:creationId xmlns:p14="http://schemas.microsoft.com/office/powerpoint/2010/main" val="2451106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1932</TotalTime>
  <Words>396</Words>
  <Application>Microsoft Office PowerPoint</Application>
  <PresentationFormat>On-screen Show (4:3)</PresentationFormat>
  <Paragraphs>102</Paragraphs>
  <Slides>19</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ＭＳ Ｐゴシック</vt:lpstr>
      <vt:lpstr>Arial</vt:lpstr>
      <vt:lpstr>Calibri</vt:lpstr>
      <vt:lpstr>Century Gothic</vt:lpstr>
      <vt:lpstr>Cooper Black</vt:lpstr>
      <vt:lpstr>Tahoma</vt:lpstr>
      <vt:lpstr>Wingdings 2</vt:lpstr>
      <vt:lpstr>Austin</vt:lpstr>
      <vt:lpstr>  Welcome to Arabic Level I by Kurzban</vt:lpstr>
      <vt:lpstr>Lesson 19:            </vt:lpstr>
      <vt:lpstr>Do Now: Review</vt:lpstr>
      <vt:lpstr>            Provide words or phrases to answer or question  the right hand column </vt:lpstr>
      <vt:lpstr> Lesson 19</vt:lpstr>
      <vt:lpstr>                           Lesson 19:   Focus on Haa, lam and Mim </vt:lpstr>
      <vt:lpstr> Lesson 19: </vt:lpstr>
      <vt:lpstr> Lesson 19: </vt:lpstr>
      <vt:lpstr>The relative Noun Nisba</vt:lpstr>
      <vt:lpstr> Lesson 19:</vt:lpstr>
      <vt:lpstr>If a noun ends with a ta marbuta or alif, drop them and add yaa</vt:lpstr>
      <vt:lpstr> Lesson 19</vt:lpstr>
      <vt:lpstr>Your turn:</vt:lpstr>
      <vt:lpstr>Lesson 19: Inquiring about and identifying Arabic Cities     </vt:lpstr>
      <vt:lpstr> Lesson 19</vt:lpstr>
      <vt:lpstr> Lesson 15: Inquiring about and identifying Arabic Cities     </vt:lpstr>
      <vt:lpstr>Review</vt:lpstr>
      <vt:lpstr>PowerPoint Presentation</vt:lpstr>
      <vt:lpstr>   1) Pick an Arab country: 2) List the neighboring countries 3) List the population 4) Main source of economy 5) Date of Independence 6)Other spoken languages 7) Most common dishes 8) What is an Arab? 9) What does an Arab look like?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NPCSD</dc:creator>
  <cp:lastModifiedBy>HS STUDENT</cp:lastModifiedBy>
  <cp:revision>253</cp:revision>
  <cp:lastPrinted>2016-03-14T17:23:18Z</cp:lastPrinted>
  <dcterms:created xsi:type="dcterms:W3CDTF">2013-07-22T15:34:51Z</dcterms:created>
  <dcterms:modified xsi:type="dcterms:W3CDTF">2016-03-16T16:41:49Z</dcterms:modified>
</cp:coreProperties>
</file>